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75" r:id="rId2"/>
    <p:sldId id="416" r:id="rId3"/>
    <p:sldId id="431" r:id="rId4"/>
    <p:sldId id="432" r:id="rId5"/>
    <p:sldId id="438" r:id="rId6"/>
    <p:sldId id="435" r:id="rId7"/>
    <p:sldId id="433" r:id="rId8"/>
    <p:sldId id="436" r:id="rId9"/>
    <p:sldId id="437" r:id="rId10"/>
    <p:sldId id="430" r:id="rId11"/>
    <p:sldId id="439" r:id="rId12"/>
    <p:sldId id="440" r:id="rId13"/>
    <p:sldId id="441" r:id="rId14"/>
    <p:sldId id="442" r:id="rId15"/>
    <p:sldId id="443" r:id="rId16"/>
    <p:sldId id="444" r:id="rId17"/>
    <p:sldId id="446" r:id="rId18"/>
    <p:sldId id="447" r:id="rId19"/>
    <p:sldId id="450" r:id="rId20"/>
    <p:sldId id="452" r:id="rId21"/>
    <p:sldId id="454" r:id="rId22"/>
    <p:sldId id="455" r:id="rId23"/>
    <p:sldId id="459" r:id="rId24"/>
    <p:sldId id="461" r:id="rId25"/>
    <p:sldId id="462" r:id="rId26"/>
    <p:sldId id="466" r:id="rId27"/>
    <p:sldId id="418" r:id="rId28"/>
    <p:sldId id="467" r:id="rId29"/>
    <p:sldId id="423" r:id="rId30"/>
    <p:sldId id="427" r:id="rId31"/>
    <p:sldId id="428" r:id="rId32"/>
    <p:sldId id="352" r:id="rId33"/>
  </p:sldIdLst>
  <p:sldSz cx="9144000" cy="6858000" type="screen4x3"/>
  <p:notesSz cx="6797675" cy="9928225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7" autoAdjust="0"/>
    <p:restoredTop sz="92057" autoAdjust="0"/>
  </p:normalViewPr>
  <p:slideViewPr>
    <p:cSldViewPr>
      <p:cViewPr varScale="1">
        <p:scale>
          <a:sx n="85" d="100"/>
          <a:sy n="85" d="100"/>
        </p:scale>
        <p:origin x="-15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-2892" y="-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BA27AF-B6C1-45DD-836E-AD30245E4588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50E354-11C1-4F63-BF05-29C7B415C4B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6001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70430-A110-4ACB-864A-7F11DB432237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3E842-3F6F-414E-B820-8D7496B9059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19817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Hastalık ajanlarının bir konaktan diğerine bulaşmasında rol oynayan </a:t>
            </a:r>
            <a:r>
              <a:rPr lang="tr-TR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artropod</a:t>
            </a:r>
            <a:r>
              <a:rPr lang="tr-TR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ve diğer omurgasız canlılardır.</a:t>
            </a:r>
            <a:r>
              <a:rPr lang="tr-TR" sz="1200" baseline="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Mekanik ve biyolojik vektörler olarak ikiye ayrılırlar.</a:t>
            </a:r>
            <a:endParaRPr lang="en-US" altLang="tr-TR" dirty="0" smtClean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tr-TR" sz="1200" dirty="0" smtClean="0">
                <a:ea typeface="Times New Roman"/>
              </a:rPr>
              <a:t>Bu proje ile, vektörlerle taşınan virüslerinin Ülkemizdeki dağılımları, bulaşma şekilleri, görülme sıklıkları gibi epidemiyolojik verilerin elde edilmesi, </a:t>
            </a:r>
            <a:r>
              <a:rPr lang="tr-TR" sz="1200" dirty="0" smtClean="0"/>
              <a:t>vektörlerinin tespiti, mücadele stratejilerinin belirlenmesi ve e</a:t>
            </a:r>
            <a:r>
              <a:rPr lang="tr-TR" sz="1200" dirty="0" smtClean="0">
                <a:ea typeface="Times New Roman"/>
              </a:rPr>
              <a:t>rken uyarı sistemlerinin oluşturulması amaçlanmaktadır.</a:t>
            </a:r>
            <a:endParaRPr lang="tr-TR" sz="1200" dirty="0" smtClean="0">
              <a:effectLst/>
              <a:ea typeface="Times New Roman"/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11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13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14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15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16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18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19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25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26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27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3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28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29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30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31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4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5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6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7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8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9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</a:pPr>
            <a:r>
              <a:rPr lang="tr-TR" sz="1200" dirty="0" smtClean="0">
                <a:ea typeface="Times New Roman"/>
              </a:rPr>
              <a:t>Bu proje ile, vektörlerle taşınan virüslerinin Ülkemizdeki dağılımları, bulaşma şekilleri, görülme sıklıkları gibi epidemiyolojik verilerin elde edilmesi, </a:t>
            </a:r>
            <a:r>
              <a:rPr lang="tr-TR" sz="1200" dirty="0" smtClean="0"/>
              <a:t>vektörlerinin tespiti, mücadele stratejilerinin belirlenmesi ve e</a:t>
            </a:r>
            <a:r>
              <a:rPr lang="tr-TR" sz="1200" dirty="0" smtClean="0">
                <a:ea typeface="Times New Roman"/>
              </a:rPr>
              <a:t>rken uyarı sistemlerinin oluşturulması amaçlanmaktadır.</a:t>
            </a:r>
            <a:endParaRPr lang="tr-TR" sz="1200" dirty="0" smtClean="0">
              <a:effectLst/>
              <a:ea typeface="Times New Roman"/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63E842-3F6F-414E-B820-8D7496B90590}" type="slidenum">
              <a:rPr lang="tr-TR" smtClean="0">
                <a:solidFill>
                  <a:prstClr val="black"/>
                </a:solidFill>
              </a:rPr>
              <a:pPr/>
              <a:t>10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30.06.2014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2.37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71472" y="2285992"/>
            <a:ext cx="8117087" cy="1785950"/>
          </a:xfrm>
        </p:spPr>
        <p:txBody>
          <a:bodyPr anchor="t">
            <a:normAutofit fontScale="90000"/>
          </a:bodyPr>
          <a:lstStyle/>
          <a:p>
            <a:pPr lvl="0"/>
            <a:r>
              <a:rPr lang="tr-TR" sz="4000" dirty="0" smtClean="0"/>
              <a:t/>
            </a:r>
            <a:br>
              <a:rPr lang="tr-TR" sz="4000" dirty="0" smtClean="0"/>
            </a:br>
            <a:r>
              <a:rPr lang="tr-TR" sz="3600" dirty="0" err="1"/>
              <a:t>Vektörel</a:t>
            </a:r>
            <a:r>
              <a:rPr lang="tr-TR" sz="3600" dirty="0"/>
              <a:t> Hastalıklarla Mücadele ve Erken Uyarı Sisteminin Kurulması</a:t>
            </a:r>
            <a:r>
              <a:rPr lang="tr-TR" sz="3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6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tr-TR" sz="2800" dirty="0" smtClean="0"/>
              <a:t/>
            </a:r>
            <a:br>
              <a:rPr lang="tr-TR" sz="2800" dirty="0" smtClean="0"/>
            </a:br>
            <a:r>
              <a:rPr lang="tr-TR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tr-TR" sz="3600" b="1" dirty="0" smtClean="0">
                <a:latin typeface="Times New Roman" pitchFamily="18" charset="0"/>
                <a:cs typeface="Times New Roman" pitchFamily="18" charset="0"/>
              </a:rPr>
            </a:br>
            <a:endParaRPr lang="tr-TR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9"/>
          <p:cNvSpPr>
            <a:spLocks noChangeArrowheads="1"/>
          </p:cNvSpPr>
          <p:nvPr/>
        </p:nvSpPr>
        <p:spPr bwMode="auto">
          <a:xfrm>
            <a:off x="2645020" y="5445224"/>
            <a:ext cx="30791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tr-TR" b="1" dirty="0" smtClean="0">
              <a:solidFill>
                <a:srgbClr val="FFFFFF"/>
              </a:solidFill>
            </a:endParaRPr>
          </a:p>
        </p:txBody>
      </p:sp>
      <p:sp>
        <p:nvSpPr>
          <p:cNvPr id="4101" name="Rectangle 10"/>
          <p:cNvSpPr>
            <a:spLocks noChangeArrowheads="1"/>
          </p:cNvSpPr>
          <p:nvPr/>
        </p:nvSpPr>
        <p:spPr bwMode="auto">
          <a:xfrm>
            <a:off x="5345723" y="640080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r-TR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1475656" y="778346"/>
            <a:ext cx="5953864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tr-TR" sz="2000" b="1" dirty="0">
                <a:latin typeface="Times New Roman" pitchFamily="18" charset="0"/>
                <a:cs typeface="Times New Roman" pitchFamily="18" charset="0"/>
              </a:rPr>
              <a:t>GIDA ve KONTROL GENEL MÜDÜRLÜĞÜ</a:t>
            </a:r>
          </a:p>
          <a:p>
            <a:pPr algn="ctr">
              <a:buFont typeface="Arial" pitchFamily="34" charset="0"/>
              <a:buNone/>
            </a:pPr>
            <a:r>
              <a:rPr lang="tr-TR" sz="2000" b="1" dirty="0" smtClean="0">
                <a:latin typeface="Times New Roman" pitchFamily="18" charset="0"/>
                <a:cs typeface="Times New Roman" pitchFamily="18" charset="0"/>
              </a:rPr>
              <a:t>Hayvan </a:t>
            </a:r>
            <a:r>
              <a:rPr lang="tr-TR" sz="2000" b="1" dirty="0">
                <a:latin typeface="Times New Roman" pitchFamily="18" charset="0"/>
                <a:cs typeface="Times New Roman" pitchFamily="18" charset="0"/>
              </a:rPr>
              <a:t>Sağlığı ve Karantina Daire Başkanlığı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054053" y="5572140"/>
            <a:ext cx="4210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mtClean="0"/>
              <a:t>İlkay </a:t>
            </a:r>
            <a:r>
              <a:rPr lang="tr-TR" dirty="0" smtClean="0"/>
              <a:t>DEMİRHAN</a:t>
            </a:r>
          </a:p>
          <a:p>
            <a:pPr algn="ctr"/>
            <a:r>
              <a:rPr lang="tr-TR" dirty="0" smtClean="0"/>
              <a:t>Hayvan Hastalık ve Zararlıları İle Mücadele </a:t>
            </a:r>
          </a:p>
          <a:p>
            <a:pPr algn="ctr"/>
            <a:r>
              <a:rPr lang="tr-TR" dirty="0" smtClean="0"/>
              <a:t>Ara Değerlendirme Toplantısı/Antalya 2014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14092528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683568" y="1340768"/>
            <a:ext cx="7986342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>
                <a:cs typeface="Times New Roman" panose="02020603050405020304" pitchFamily="18" charset="0"/>
              </a:rPr>
              <a:t>Türkiye’de </a:t>
            </a:r>
            <a:r>
              <a:rPr lang="tr-TR" sz="2800" dirty="0" smtClean="0">
                <a:cs typeface="Times New Roman" panose="02020603050405020304" pitchFamily="18" charset="0"/>
              </a:rPr>
              <a:t>hastalık çıkan mihraklarda;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tr-TR" sz="2800" dirty="0">
              <a:ea typeface="Times New Roman"/>
            </a:endParaRP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>
                <a:cs typeface="Times New Roman" panose="02020603050405020304" pitchFamily="18" charset="0"/>
              </a:rPr>
              <a:t>Vektör mücadelesi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>
                <a:cs typeface="Times New Roman" panose="02020603050405020304" pitchFamily="18" charset="0"/>
              </a:rPr>
              <a:t>Mihrak aşılaması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>
                <a:cs typeface="Times New Roman" panose="02020603050405020304" pitchFamily="18" charset="0"/>
              </a:rPr>
              <a:t>Mihrakta dezenfeksiyon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>
                <a:cs typeface="Times New Roman" panose="02020603050405020304" pitchFamily="18" charset="0"/>
              </a:rPr>
              <a:t>Hayvan hareketleri kontrolü</a:t>
            </a:r>
          </a:p>
          <a:p>
            <a:pPr algn="just"/>
            <a:endParaRPr lang="tr-TR" sz="2800" dirty="0">
              <a:cs typeface="Times New Roman" panose="02020603050405020304" pitchFamily="18" charset="0"/>
            </a:endParaRPr>
          </a:p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endParaRPr lang="en-US" altLang="tr-TR" dirty="0"/>
          </a:p>
        </p:txBody>
      </p:sp>
    </p:spTree>
    <p:extLst>
      <p:ext uri="{BB962C8B-B14F-4D97-AF65-F5344CB8AC3E}">
        <p14:creationId xmlns:p14="http://schemas.microsoft.com/office/powerpoint/2010/main" val="133653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683568" y="1340768"/>
            <a:ext cx="7986342" cy="430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>
                <a:cs typeface="Times New Roman" panose="02020603050405020304" pitchFamily="18" charset="0"/>
              </a:rPr>
              <a:t>Türkiye’de Vektör Kaynaklı Önemli </a:t>
            </a:r>
            <a:r>
              <a:rPr lang="tr-TR" sz="2800" dirty="0" err="1" smtClean="0">
                <a:cs typeface="Times New Roman" panose="02020603050405020304" pitchFamily="18" charset="0"/>
              </a:rPr>
              <a:t>Viral</a:t>
            </a:r>
            <a:r>
              <a:rPr lang="tr-TR" sz="2800" dirty="0">
                <a:cs typeface="Times New Roman" panose="02020603050405020304" pitchFamily="18" charset="0"/>
              </a:rPr>
              <a:t> </a:t>
            </a:r>
            <a:r>
              <a:rPr lang="tr-TR" sz="2800" dirty="0" smtClean="0">
                <a:cs typeface="Times New Roman" panose="02020603050405020304" pitchFamily="18" charset="0"/>
              </a:rPr>
              <a:t>Hayvan Hastalıklarının Teşhisi, Vektörlerin </a:t>
            </a:r>
            <a:r>
              <a:rPr lang="tr-TR" sz="2800" dirty="0">
                <a:cs typeface="Times New Roman" panose="02020603050405020304" pitchFamily="18" charset="0"/>
              </a:rPr>
              <a:t>Tespiti ve Erken </a:t>
            </a:r>
            <a:r>
              <a:rPr lang="tr-TR" sz="2800" dirty="0" smtClean="0">
                <a:cs typeface="Times New Roman" panose="02020603050405020304" pitchFamily="18" charset="0"/>
              </a:rPr>
              <a:t>Uyarı Sisteminin Oluşturulması Projesi</a:t>
            </a:r>
          </a:p>
          <a:p>
            <a:pPr algn="just"/>
            <a:endParaRPr lang="tr-TR" sz="2800" dirty="0" smtClean="0">
              <a:cs typeface="Times New Roman" panose="02020603050405020304" pitchFamily="18" charset="0"/>
            </a:endParaRP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r>
              <a:rPr lang="tr-TR" sz="2800" dirty="0" err="1">
                <a:ea typeface="Times New Roman"/>
              </a:rPr>
              <a:t>Mavidil</a:t>
            </a:r>
            <a:r>
              <a:rPr lang="tr-TR" sz="2800" dirty="0">
                <a:ea typeface="Times New Roman"/>
              </a:rPr>
              <a:t> (BT), </a:t>
            </a: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r>
              <a:rPr lang="tr-TR" sz="2800" dirty="0" err="1">
                <a:ea typeface="Times New Roman"/>
              </a:rPr>
              <a:t>Epizootik</a:t>
            </a:r>
            <a:r>
              <a:rPr lang="tr-TR" sz="2800" dirty="0">
                <a:ea typeface="Times New Roman"/>
              </a:rPr>
              <a:t> </a:t>
            </a:r>
            <a:r>
              <a:rPr lang="tr-TR" sz="2800" dirty="0" err="1">
                <a:ea typeface="Times New Roman"/>
              </a:rPr>
              <a:t>Hemorajik</a:t>
            </a:r>
            <a:r>
              <a:rPr lang="tr-TR" sz="2800" dirty="0">
                <a:ea typeface="Times New Roman"/>
              </a:rPr>
              <a:t> Ateş (EHD), </a:t>
            </a: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r>
              <a:rPr lang="tr-TR" sz="2800" dirty="0" err="1">
                <a:ea typeface="Times New Roman"/>
              </a:rPr>
              <a:t>Üçgün</a:t>
            </a:r>
            <a:r>
              <a:rPr lang="tr-TR" sz="2800" dirty="0">
                <a:ea typeface="Times New Roman"/>
              </a:rPr>
              <a:t> Hastalığı (BEF), </a:t>
            </a:r>
          </a:p>
          <a:p>
            <a:pPr marL="914400" lvl="1" indent="-457200" algn="just">
              <a:buFont typeface="Wingdings" panose="05000000000000000000" pitchFamily="2" charset="2"/>
              <a:buChar char="ü"/>
            </a:pPr>
            <a:r>
              <a:rPr lang="tr-TR" sz="2800" dirty="0">
                <a:ea typeface="Times New Roman"/>
              </a:rPr>
              <a:t>AKABANE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tr-TR" sz="2800" dirty="0">
              <a:cs typeface="Times New Roman" panose="02020603050405020304" pitchFamily="18" charset="0"/>
            </a:endParaRPr>
          </a:p>
          <a:p>
            <a:pPr marL="419100" lvl="0" indent="-382588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endParaRPr lang="en-US" altLang="tr-TR" dirty="0"/>
          </a:p>
        </p:txBody>
      </p:sp>
    </p:spTree>
    <p:extLst>
      <p:ext uri="{BB962C8B-B14F-4D97-AF65-F5344CB8AC3E}">
        <p14:creationId xmlns:p14="http://schemas.microsoft.com/office/powerpoint/2010/main" val="7457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3501008"/>
            <a:ext cx="8229600" cy="5326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sz="4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Mavidil</a:t>
            </a:r>
            <a:r>
              <a:rPr lang="tr-TR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tr-TR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Blue </a:t>
            </a:r>
            <a:r>
              <a:rPr lang="tr-TR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Tongue</a:t>
            </a:r>
            <a:endParaRPr lang="tr-TR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7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52726" y="1484784"/>
            <a:ext cx="7632848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Mavidil</a:t>
            </a:r>
            <a:r>
              <a:rPr lang="tr-TR" altLang="tr-TR" sz="2800" dirty="0" smtClean="0"/>
              <a:t>, </a:t>
            </a:r>
            <a:r>
              <a:rPr lang="tr-TR" altLang="tr-TR" sz="2800" dirty="0" err="1" smtClean="0"/>
              <a:t>ruminantların</a:t>
            </a:r>
            <a:r>
              <a:rPr lang="tr-TR" altLang="tr-TR" sz="2800" dirty="0" smtClean="0"/>
              <a:t> bulaşıcı olmayan </a:t>
            </a:r>
            <a:r>
              <a:rPr lang="tr-TR" altLang="tr-TR" sz="2800" dirty="0" err="1" smtClean="0"/>
              <a:t>insektlerle</a:t>
            </a:r>
            <a:r>
              <a:rPr lang="tr-TR" altLang="tr-TR" sz="2800" dirty="0" smtClean="0"/>
              <a:t> bulaşan </a:t>
            </a:r>
            <a:r>
              <a:rPr lang="tr-TR" altLang="tr-TR" sz="2800" dirty="0" err="1" smtClean="0"/>
              <a:t>viral</a:t>
            </a:r>
            <a:r>
              <a:rPr lang="tr-TR" altLang="tr-TR" sz="2800" dirty="0" smtClean="0"/>
              <a:t> hastalığıdır.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Genus</a:t>
            </a:r>
            <a:r>
              <a:rPr lang="tr-TR" altLang="tr-TR" sz="2800" dirty="0" smtClean="0"/>
              <a:t>, </a:t>
            </a:r>
            <a:r>
              <a:rPr lang="en-US" altLang="tr-TR" sz="2800" dirty="0" err="1" smtClean="0"/>
              <a:t>Orbivirus</a:t>
            </a:r>
            <a:r>
              <a:rPr lang="tr-TR" altLang="tr-TR" sz="2800" dirty="0" smtClean="0"/>
              <a:t> Aile, </a:t>
            </a:r>
            <a:r>
              <a:rPr lang="en-US" altLang="tr-TR" sz="2800" dirty="0" err="1" smtClean="0"/>
              <a:t>Reoviridae</a:t>
            </a:r>
            <a:r>
              <a:rPr lang="tr-TR" altLang="tr-TR" sz="2800" dirty="0" smtClean="0"/>
              <a:t>, 26 tipi var.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Koyun, vahşi </a:t>
            </a:r>
            <a:r>
              <a:rPr lang="tr-TR" altLang="tr-TR" sz="2800" dirty="0" err="1" smtClean="0"/>
              <a:t>ruminantlar</a:t>
            </a:r>
            <a:r>
              <a:rPr lang="tr-TR" altLang="tr-TR" sz="2800" dirty="0" smtClean="0"/>
              <a:t> duyarlı,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Sığır, keçi, geyik ve </a:t>
            </a:r>
            <a:r>
              <a:rPr lang="tr-TR" altLang="tr-TR" sz="2800" dirty="0" err="1" smtClean="0"/>
              <a:t>carnivorlarda</a:t>
            </a:r>
            <a:r>
              <a:rPr lang="tr-TR" altLang="tr-TR" sz="2800" dirty="0" smtClean="0"/>
              <a:t> </a:t>
            </a:r>
            <a:r>
              <a:rPr lang="tr-TR" altLang="tr-TR" sz="2800" dirty="0" err="1" smtClean="0"/>
              <a:t>asemptomatik</a:t>
            </a:r>
            <a:r>
              <a:rPr lang="tr-TR" altLang="tr-TR" sz="2800" dirty="0" smtClean="0"/>
              <a:t> enfeksiyonlara neden olur. </a:t>
            </a:r>
          </a:p>
        </p:txBody>
      </p:sp>
    </p:spTree>
    <p:extLst>
      <p:ext uri="{BB962C8B-B14F-4D97-AF65-F5344CB8AC3E}">
        <p14:creationId xmlns:p14="http://schemas.microsoft.com/office/powerpoint/2010/main" val="76641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716197" y="1196752"/>
            <a:ext cx="7632848" cy="276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İlk defa Güney </a:t>
            </a:r>
            <a:r>
              <a:rPr lang="en-US" altLang="tr-TR" sz="2800" dirty="0" err="1" smtClean="0"/>
              <a:t>Afri</a:t>
            </a:r>
            <a:r>
              <a:rPr lang="tr-TR" altLang="tr-TR" sz="2800" dirty="0" smtClean="0"/>
              <a:t>k</a:t>
            </a:r>
            <a:r>
              <a:rPr lang="en-US" altLang="tr-TR" sz="2800" dirty="0" smtClean="0"/>
              <a:t>a</a:t>
            </a:r>
            <a:r>
              <a:rPr lang="tr-TR" altLang="tr-TR" sz="2800" dirty="0" smtClean="0"/>
              <a:t>’da tespit edilmiş ve devamında Afrika’nın diğer bölgelerinde Avrupa</a:t>
            </a:r>
            <a:r>
              <a:rPr lang="en-US" altLang="tr-TR" sz="2800" dirty="0" smtClean="0"/>
              <a:t>,</a:t>
            </a:r>
            <a:r>
              <a:rPr lang="tr-TR" altLang="tr-TR" sz="2800" dirty="0" smtClean="0"/>
              <a:t>Orta Doğu</a:t>
            </a:r>
            <a:r>
              <a:rPr lang="en-US" altLang="tr-TR" sz="2800" dirty="0" smtClean="0"/>
              <a:t>, </a:t>
            </a:r>
            <a:r>
              <a:rPr lang="tr-TR" altLang="tr-TR" sz="2800" dirty="0" smtClean="0"/>
              <a:t>Kuzey ve Güney </a:t>
            </a:r>
            <a:r>
              <a:rPr lang="en-US" altLang="tr-TR" sz="2800" dirty="0" smtClean="0"/>
              <a:t> </a:t>
            </a:r>
            <a:r>
              <a:rPr lang="en-US" altLang="tr-TR" sz="2800" dirty="0" err="1" smtClean="0"/>
              <a:t>Ameri</a:t>
            </a:r>
            <a:r>
              <a:rPr lang="tr-TR" altLang="tr-TR" sz="2800" dirty="0" smtClean="0"/>
              <a:t>k</a:t>
            </a:r>
            <a:r>
              <a:rPr lang="en-US" altLang="tr-TR" sz="2800" dirty="0" smtClean="0"/>
              <a:t>a</a:t>
            </a:r>
            <a:r>
              <a:rPr lang="tr-TR" altLang="tr-TR" sz="2800" dirty="0" smtClean="0"/>
              <a:t> ve</a:t>
            </a:r>
            <a:r>
              <a:rPr lang="en-US" altLang="tr-TR" sz="2800" dirty="0" smtClean="0"/>
              <a:t> As</a:t>
            </a:r>
            <a:r>
              <a:rPr lang="tr-TR" altLang="tr-TR" sz="2800" dirty="0" smtClean="0"/>
              <a:t>y</a:t>
            </a:r>
            <a:r>
              <a:rPr lang="en-US" altLang="tr-TR" sz="2800" dirty="0" smtClean="0"/>
              <a:t>a</a:t>
            </a:r>
            <a:r>
              <a:rPr lang="tr-TR" altLang="tr-TR" sz="2800" dirty="0" smtClean="0"/>
              <a:t>’</a:t>
            </a:r>
            <a:r>
              <a:rPr lang="tr-TR" altLang="tr-TR" sz="2800" dirty="0" err="1" smtClean="0"/>
              <a:t>nın</a:t>
            </a:r>
            <a:r>
              <a:rPr lang="tr-TR" altLang="tr-TR" sz="2800" dirty="0" smtClean="0"/>
              <a:t> bazı bölgelerinde </a:t>
            </a:r>
            <a:r>
              <a:rPr lang="tr-TR" altLang="tr-TR" sz="2800" dirty="0"/>
              <a:t>tanımlanmıştır</a:t>
            </a:r>
            <a:r>
              <a:rPr lang="tr-TR" altLang="tr-TR" sz="2800" dirty="0" smtClean="0"/>
              <a:t>.</a:t>
            </a:r>
            <a:r>
              <a:rPr lang="en-US" altLang="tr-TR" sz="2800" dirty="0" smtClean="0"/>
              <a:t> </a:t>
            </a:r>
            <a:endParaRPr lang="tr-TR" altLang="tr-TR" sz="2800" dirty="0" smtClean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en-US" sz="2800" dirty="0" smtClean="0"/>
              <a:t>1</a:t>
            </a:r>
            <a:r>
              <a:rPr lang="en-US" altLang="en-US" sz="2800" dirty="0" smtClean="0"/>
              <a:t>997</a:t>
            </a:r>
            <a:r>
              <a:rPr lang="tr-TR" altLang="en-US" sz="2800" dirty="0" smtClean="0"/>
              <a:t>-</a:t>
            </a:r>
            <a:r>
              <a:rPr lang="en-US" altLang="en-US" sz="2800" dirty="0" smtClean="0"/>
              <a:t>2002</a:t>
            </a:r>
            <a:r>
              <a:rPr lang="tr-TR" altLang="en-US" sz="2800" dirty="0" smtClean="0"/>
              <a:t> Akdeniz’de salgınlara neden olmuştur.</a:t>
            </a:r>
            <a:endParaRPr lang="en-US" altLang="tr-TR" sz="2800" dirty="0"/>
          </a:p>
        </p:txBody>
      </p:sp>
      <p:pic>
        <p:nvPicPr>
          <p:cNvPr id="10" name="Picture 12" descr="bluetongue dis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220" y="4077072"/>
            <a:ext cx="4716462" cy="2359025"/>
          </a:xfrm>
          <a:prstGeom prst="rect">
            <a:avLst/>
          </a:prstGeom>
          <a:noFill/>
          <a:ln w="28575" algn="ctr">
            <a:solidFill>
              <a:srgbClr val="E5B42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271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16197" y="908720"/>
            <a:ext cx="7953713" cy="2505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err="1" smtClean="0"/>
              <a:t>Morbidit</a:t>
            </a:r>
            <a:r>
              <a:rPr lang="tr-TR" altLang="tr-TR" sz="2800" dirty="0" smtClean="0"/>
              <a:t>e</a:t>
            </a:r>
            <a:r>
              <a:rPr lang="en-US" altLang="tr-TR" sz="2800" dirty="0" smtClean="0"/>
              <a:t> </a:t>
            </a:r>
            <a:r>
              <a:rPr lang="tr-TR" altLang="tr-TR" sz="2800" dirty="0" smtClean="0"/>
              <a:t>%100,</a:t>
            </a:r>
            <a:r>
              <a:rPr lang="en-US" altLang="tr-TR" sz="2800" dirty="0" smtClean="0"/>
              <a:t> </a:t>
            </a:r>
            <a:r>
              <a:rPr lang="en-US" altLang="tr-TR" sz="2800" dirty="0" err="1" smtClean="0"/>
              <a:t>Mortalit</a:t>
            </a:r>
            <a:r>
              <a:rPr lang="tr-TR" altLang="tr-TR" sz="2800" dirty="0" smtClean="0"/>
              <a:t>e %</a:t>
            </a:r>
            <a:r>
              <a:rPr lang="en-US" altLang="tr-TR" sz="2800" dirty="0" smtClean="0"/>
              <a:t>0</a:t>
            </a:r>
            <a:r>
              <a:rPr lang="tr-TR" altLang="tr-TR" sz="2800" dirty="0" smtClean="0"/>
              <a:t>-</a:t>
            </a:r>
            <a:r>
              <a:rPr lang="en-US" altLang="tr-TR" sz="2800" dirty="0" smtClean="0"/>
              <a:t>30</a:t>
            </a:r>
            <a:r>
              <a:rPr lang="tr-TR" altLang="tr-TR" sz="2800" dirty="0" smtClean="0"/>
              <a:t>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err="1" smtClean="0"/>
              <a:t>Culicoides</a:t>
            </a:r>
            <a:r>
              <a:rPr lang="tr-TR" altLang="tr-TR" sz="2800" dirty="0" smtClean="0"/>
              <a:t> tipi sineklerle</a:t>
            </a:r>
            <a:r>
              <a:rPr lang="en-US" altLang="tr-TR" sz="2800" dirty="0" smtClean="0"/>
              <a:t> </a:t>
            </a:r>
            <a:r>
              <a:rPr lang="tr-TR" altLang="tr-TR" sz="2800" dirty="0" smtClean="0"/>
              <a:t>taşınmaktadır</a:t>
            </a:r>
            <a:r>
              <a:rPr lang="en-US" altLang="tr-TR" sz="2800" dirty="0" smtClean="0"/>
              <a:t>. </a:t>
            </a:r>
            <a:endParaRPr lang="tr-TR" altLang="tr-TR" sz="2800" dirty="0" smtClean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Virus</a:t>
            </a:r>
            <a:r>
              <a:rPr lang="tr-TR" altLang="tr-TR" sz="2800" dirty="0" smtClean="0"/>
              <a:t> direk temasla bulaşmaz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Düşük oranda </a:t>
            </a:r>
            <a:r>
              <a:rPr lang="tr-TR" altLang="tr-TR" sz="2800" dirty="0" err="1" smtClean="0"/>
              <a:t>fetus</a:t>
            </a:r>
            <a:r>
              <a:rPr lang="tr-TR" altLang="tr-TR" sz="2800" dirty="0" smtClean="0"/>
              <a:t>, </a:t>
            </a:r>
            <a:r>
              <a:rPr lang="tr-TR" altLang="tr-TR" sz="2800" dirty="0" err="1" smtClean="0"/>
              <a:t>uterus</a:t>
            </a:r>
            <a:r>
              <a:rPr lang="tr-TR" altLang="tr-TR" sz="2800" dirty="0" smtClean="0"/>
              <a:t> ve cerrahi ekipman yolları ile bulaşabilir.</a:t>
            </a:r>
            <a:endParaRPr lang="en-US" altLang="tr-TR" sz="2800" dirty="0" smtClean="0"/>
          </a:p>
        </p:txBody>
      </p:sp>
      <p:pic>
        <p:nvPicPr>
          <p:cNvPr id="10" name="Picture 7" descr="C:\Users\gdvorak\Pictures\CFSPH Diseases\Culicoides_www-culicoides-ne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89040"/>
            <a:ext cx="3675062" cy="2230437"/>
          </a:xfrm>
          <a:prstGeom prst="rect">
            <a:avLst/>
          </a:prstGeom>
          <a:noFill/>
          <a:ln w="28575" algn="ctr">
            <a:solidFill>
              <a:srgbClr val="E5B42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211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611560" y="1904442"/>
            <a:ext cx="7953713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İnkubasyon</a:t>
            </a:r>
            <a:r>
              <a:rPr lang="tr-TR" altLang="tr-TR" sz="2800" dirty="0" smtClean="0"/>
              <a:t> </a:t>
            </a:r>
            <a:r>
              <a:rPr lang="tr-TR" altLang="tr-TR" sz="2800" dirty="0" err="1" smtClean="0"/>
              <a:t>peryodu</a:t>
            </a:r>
            <a:r>
              <a:rPr lang="tr-TR" altLang="tr-TR" sz="2800" dirty="0" smtClean="0"/>
              <a:t> </a:t>
            </a:r>
            <a:r>
              <a:rPr lang="en-US" altLang="tr-TR" sz="2800" dirty="0" smtClean="0"/>
              <a:t>5</a:t>
            </a:r>
            <a:r>
              <a:rPr lang="tr-TR" altLang="tr-TR" sz="2800" dirty="0" smtClean="0"/>
              <a:t>-</a:t>
            </a:r>
            <a:r>
              <a:rPr lang="en-US" altLang="tr-TR" sz="2800" dirty="0" smtClean="0"/>
              <a:t>10</a:t>
            </a:r>
            <a:r>
              <a:rPr lang="tr-TR" altLang="tr-TR" sz="2800" dirty="0" smtClean="0"/>
              <a:t> gündür</a:t>
            </a:r>
            <a:r>
              <a:rPr lang="en-US" altLang="tr-TR" sz="2800" dirty="0" smtClean="0"/>
              <a:t>.</a:t>
            </a:r>
            <a:r>
              <a:rPr lang="tr-TR" altLang="tr-TR" sz="2800" dirty="0" smtClean="0"/>
              <a:t>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Abortus</a:t>
            </a:r>
            <a:endParaRPr lang="tr-TR" altLang="tr-TR" sz="2800" dirty="0" smtClean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Siyanotik</a:t>
            </a:r>
            <a:r>
              <a:rPr lang="tr-TR" altLang="tr-TR" sz="2800" dirty="0" smtClean="0"/>
              <a:t> dil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Spesifik tedavisi yok</a:t>
            </a:r>
            <a:endParaRPr lang="en-US" altLang="tr-TR" sz="2800" dirty="0"/>
          </a:p>
        </p:txBody>
      </p:sp>
      <p:pic>
        <p:nvPicPr>
          <p:cNvPr id="9" name="Picture 8" descr="http://www.cfsph.iastate.edu/DiseaseInfo/ImageDB/BT/BT_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46" y="3717032"/>
            <a:ext cx="3311525" cy="2592387"/>
          </a:xfrm>
          <a:prstGeom prst="rect">
            <a:avLst/>
          </a:prstGeom>
          <a:noFill/>
          <a:ln w="28575" algn="ctr">
            <a:solidFill>
              <a:srgbClr val="E5B42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052159" y="1268760"/>
            <a:ext cx="2392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Klinik Belirtiler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8971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3501008"/>
            <a:ext cx="8229600" cy="5326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altLang="tr-T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Epizootic </a:t>
            </a:r>
            <a:r>
              <a:rPr lang="tr-TR" altLang="tr-T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tr-TR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emorrhagic</a:t>
            </a:r>
            <a:r>
              <a:rPr lang="en-US" altLang="tr-T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altLang="tr-T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tr-TR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isease</a:t>
            </a:r>
            <a:r>
              <a:rPr lang="tr-TR" altLang="tr-TR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tr-T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EHD</a:t>
            </a:r>
            <a:endParaRPr lang="tr-TR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tr-TR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60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33047" y="1268760"/>
            <a:ext cx="7953713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Sığır ve geyikler duyarlıdır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Clucoides</a:t>
            </a:r>
            <a:r>
              <a:rPr lang="tr-TR" altLang="tr-TR" sz="2800" dirty="0" smtClean="0"/>
              <a:t> tipi sineklerle taşınmaktadır.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Gensu</a:t>
            </a:r>
            <a:r>
              <a:rPr lang="tr-TR" altLang="tr-TR" sz="2800" dirty="0" smtClean="0"/>
              <a:t>, </a:t>
            </a:r>
            <a:r>
              <a:rPr lang="en-US" altLang="tr-TR" sz="2800" dirty="0" err="1" smtClean="0"/>
              <a:t>Orbivirus</a:t>
            </a:r>
            <a:r>
              <a:rPr lang="tr-TR" altLang="tr-TR" sz="2800" dirty="0" smtClean="0"/>
              <a:t>, aile </a:t>
            </a:r>
            <a:r>
              <a:rPr lang="en-US" altLang="tr-TR" sz="2800" i="1" dirty="0" err="1" smtClean="0"/>
              <a:t>Reoviridae</a:t>
            </a:r>
            <a:r>
              <a:rPr lang="tr-TR" altLang="tr-TR" sz="2800" dirty="0"/>
              <a:t>,</a:t>
            </a:r>
            <a:r>
              <a:rPr lang="en-US" altLang="tr-TR" sz="2800" dirty="0" smtClean="0"/>
              <a:t> </a:t>
            </a:r>
            <a:r>
              <a:rPr lang="tr-TR" altLang="tr-TR" sz="2800" dirty="0" smtClean="0"/>
              <a:t>10 </a:t>
            </a:r>
            <a:r>
              <a:rPr lang="tr-TR" altLang="tr-TR" sz="2800" dirty="0" err="1" smtClean="0"/>
              <a:t>serotipi</a:t>
            </a:r>
            <a:r>
              <a:rPr lang="tr-TR" altLang="tr-TR" sz="2800" dirty="0" smtClean="0"/>
              <a:t> tespit edilmiştir.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Koyunlar deneysel olarak </a:t>
            </a:r>
            <a:r>
              <a:rPr lang="tr-TR" altLang="tr-TR" sz="2800" dirty="0" err="1" smtClean="0"/>
              <a:t>enfekte</a:t>
            </a:r>
            <a:r>
              <a:rPr lang="tr-TR" altLang="tr-TR" sz="2800" dirty="0" smtClean="0"/>
              <a:t> edilebilmekte, keçilerdeki durumu ise bilinmemektedir.</a:t>
            </a:r>
            <a:endParaRPr lang="en-US" altLang="tr-TR" sz="2800" dirty="0"/>
          </a:p>
        </p:txBody>
      </p:sp>
    </p:spTree>
    <p:extLst>
      <p:ext uri="{BB962C8B-B14F-4D97-AF65-F5344CB8AC3E}">
        <p14:creationId xmlns:p14="http://schemas.microsoft.com/office/powerpoint/2010/main" val="322575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681222" y="1844824"/>
            <a:ext cx="7953713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Ateş, </a:t>
            </a:r>
            <a:r>
              <a:rPr lang="tr-TR" altLang="tr-TR" sz="2800" dirty="0" err="1" smtClean="0"/>
              <a:t>anoreksi</a:t>
            </a:r>
            <a:r>
              <a:rPr lang="tr-TR" altLang="tr-TR" sz="2800" dirty="0"/>
              <a:t> </a:t>
            </a:r>
            <a:r>
              <a:rPr lang="tr-TR" altLang="tr-TR" sz="2800" dirty="0" smtClean="0"/>
              <a:t>ve yutma güçlüğü,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Ağız mukozalarında ülserler, kanama ve erozyonlar,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Topallık,deri</a:t>
            </a:r>
            <a:r>
              <a:rPr lang="tr-TR" altLang="tr-TR" sz="2800" dirty="0" smtClean="0"/>
              <a:t> incelmiş ve </a:t>
            </a:r>
            <a:r>
              <a:rPr lang="tr-TR" altLang="tr-TR" sz="2800" dirty="0" err="1" smtClean="0"/>
              <a:t>ödematöz</a:t>
            </a:r>
            <a:r>
              <a:rPr lang="tr-TR" altLang="tr-TR" sz="2800" dirty="0" smtClean="0"/>
              <a:t> karakterdedir.</a:t>
            </a:r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/>
              <a:t>Enfekte</a:t>
            </a:r>
            <a:r>
              <a:rPr lang="tr-TR" altLang="tr-TR" sz="2800" dirty="0"/>
              <a:t> hayvanların bir kısmında </a:t>
            </a:r>
            <a:r>
              <a:rPr lang="tr-TR" altLang="tr-TR" sz="2800" dirty="0" err="1"/>
              <a:t>abortus</a:t>
            </a:r>
            <a:r>
              <a:rPr lang="tr-TR" altLang="tr-TR" sz="2800" dirty="0"/>
              <a:t> ve ölüm rapor edilmektedir.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/>
              <a:t>Hastalığın etkin bir tedavisi yoktur. Korunmada vektörlerle mücadele ön plana çıkmaktadır</a:t>
            </a:r>
            <a:r>
              <a:rPr lang="tr-TR" altLang="tr-TR" sz="2800" dirty="0" smtClean="0"/>
              <a:t>.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52159" y="1151166"/>
            <a:ext cx="2392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Klinik Belirtiler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3925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666366" y="1748923"/>
            <a:ext cx="79863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2800" b="1" dirty="0" smtClean="0">
                <a:cs typeface="Times New Roman" panose="02020603050405020304" pitchFamily="18" charset="0"/>
              </a:rPr>
              <a:t>Vektör: </a:t>
            </a:r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Hastalık ajanlarının </a:t>
            </a:r>
            <a:r>
              <a:rPr lang="tr-TR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bir konaktan diğerine </a:t>
            </a:r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bulaşmasında rol oynayan </a:t>
            </a:r>
            <a:r>
              <a:rPr lang="tr-TR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artropod</a:t>
            </a:r>
            <a:r>
              <a:rPr lang="tr-TR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ve </a:t>
            </a:r>
            <a:r>
              <a:rPr lang="tr-TR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diğer omurgasız </a:t>
            </a:r>
            <a:r>
              <a:rPr lang="tr-TR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canlılar.</a:t>
            </a:r>
            <a:endParaRPr lang="en-US" alt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670212" y="1196752"/>
            <a:ext cx="3204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err="1" smtClean="0"/>
              <a:t>Vektörel</a:t>
            </a:r>
            <a:r>
              <a:rPr lang="tr-TR" sz="2800" b="1" dirty="0" smtClean="0"/>
              <a:t> Hastalıklar:</a:t>
            </a:r>
            <a:endParaRPr lang="tr-TR" sz="2800" b="1" dirty="0"/>
          </a:p>
        </p:txBody>
      </p:sp>
      <p:pic>
        <p:nvPicPr>
          <p:cNvPr id="8" name="Picture 4" descr="tabanus_1"/>
          <p:cNvPicPr>
            <a:picLocks noGrp="1" noChangeAspect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0248" y="4077072"/>
            <a:ext cx="1944687" cy="1430338"/>
          </a:xfrm>
          <a:noFill/>
        </p:spPr>
      </p:pic>
      <p:sp>
        <p:nvSpPr>
          <p:cNvPr id="4" name="Metin kutusu 3"/>
          <p:cNvSpPr txBox="1"/>
          <p:nvPr/>
        </p:nvSpPr>
        <p:spPr>
          <a:xfrm>
            <a:off x="2421172" y="3595237"/>
            <a:ext cx="987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Mekanik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940152" y="3604396"/>
            <a:ext cx="972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Biyolojik</a:t>
            </a:r>
            <a:endParaRPr lang="tr-TR" dirty="0"/>
          </a:p>
        </p:txBody>
      </p:sp>
      <p:pic>
        <p:nvPicPr>
          <p:cNvPr id="13" name="Picture 12" descr="A &lt;i&gt;Culex quinquefasciatus&lt;/i&gt; mosquito on a human finger.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2764" y="4077072"/>
            <a:ext cx="2127030" cy="1422296"/>
          </a:xfrm>
          <a:prstGeom prst="rect">
            <a:avLst/>
          </a:prstGeom>
          <a:ln w="38100">
            <a:solidFill>
              <a:srgbClr val="E9C04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664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3501008"/>
            <a:ext cx="8229600" cy="53265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tr-TR" altLang="tr-TR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Bovine</a:t>
            </a:r>
            <a:r>
              <a:rPr lang="tr-TR" altLang="tr-T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r-TR" altLang="tr-TR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Ephemeral</a:t>
            </a:r>
            <a:r>
              <a:rPr lang="tr-TR" altLang="tr-T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Fever (BEF)-</a:t>
            </a:r>
            <a:r>
              <a:rPr lang="tr-TR" altLang="tr-TR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Üçgün</a:t>
            </a:r>
            <a:r>
              <a:rPr lang="tr-TR" altLang="tr-T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Hastalığı</a:t>
            </a:r>
            <a:r>
              <a:rPr lang="tr-TR" altLang="tr-TR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tr-TR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60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716197" y="2708920"/>
            <a:ext cx="7953713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Genus</a:t>
            </a:r>
            <a:r>
              <a:rPr lang="tr-TR" altLang="tr-TR" sz="2800" dirty="0" smtClean="0"/>
              <a:t>, </a:t>
            </a:r>
            <a:r>
              <a:rPr lang="en-US" altLang="tr-TR" sz="2800" dirty="0" err="1" smtClean="0"/>
              <a:t>Ephemerovirus</a:t>
            </a:r>
            <a:r>
              <a:rPr lang="tr-TR" altLang="tr-TR" sz="2800" dirty="0" err="1" smtClean="0"/>
              <a:t>lardan</a:t>
            </a:r>
            <a:r>
              <a:rPr lang="tr-TR" altLang="tr-TR" sz="2800" dirty="0" smtClean="0"/>
              <a:t>, aile </a:t>
            </a:r>
            <a:r>
              <a:rPr lang="en-US" altLang="tr-TR" sz="2800" dirty="0" err="1" smtClean="0"/>
              <a:t>Rhabdoviridae</a:t>
            </a:r>
            <a:endParaRPr lang="tr-TR" altLang="tr-TR" sz="2800" dirty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Tek </a:t>
            </a:r>
            <a:r>
              <a:rPr lang="tr-TR" altLang="tr-TR" sz="2800" dirty="0" err="1" smtClean="0"/>
              <a:t>serotipi</a:t>
            </a:r>
            <a:r>
              <a:rPr lang="tr-TR" altLang="tr-TR" sz="2800" dirty="0" smtClean="0"/>
              <a:t> mevcuttur.</a:t>
            </a:r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/>
              <a:t>Clucoides</a:t>
            </a:r>
            <a:r>
              <a:rPr lang="tr-TR" altLang="tr-TR" sz="2800" dirty="0"/>
              <a:t> ve </a:t>
            </a:r>
            <a:r>
              <a:rPr lang="tr-TR" altLang="tr-TR" sz="2800" dirty="0" err="1"/>
              <a:t>Anopheles</a:t>
            </a:r>
            <a:r>
              <a:rPr lang="tr-TR" altLang="tr-TR" sz="2800" dirty="0"/>
              <a:t> türü sineklerde etken izole edilmiştir</a:t>
            </a:r>
            <a:r>
              <a:rPr lang="en-US" altLang="tr-TR" sz="28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9963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697693" y="1628800"/>
            <a:ext cx="7953713" cy="4142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Sığır ve mandalar duyarlıdır.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Koyunların deneysel olarak </a:t>
            </a:r>
            <a:r>
              <a:rPr lang="tr-TR" altLang="tr-TR" sz="2800" dirty="0" err="1" smtClean="0"/>
              <a:t>enfekte</a:t>
            </a:r>
            <a:r>
              <a:rPr lang="tr-TR" altLang="tr-TR" sz="2800" dirty="0" smtClean="0"/>
              <a:t> edilebilir</a:t>
            </a:r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/>
              <a:t>Süt veriminde düşüş, </a:t>
            </a:r>
            <a:endParaRPr lang="tr-TR" altLang="tr-TR" sz="2800" dirty="0" smtClean="0"/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Kondisyon </a:t>
            </a:r>
            <a:r>
              <a:rPr lang="tr-TR" altLang="tr-TR" sz="2800" dirty="0"/>
              <a:t>kaybı, </a:t>
            </a:r>
            <a:endParaRPr lang="tr-TR" altLang="tr-TR" sz="2800" dirty="0" smtClean="0"/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/>
              <a:t>A</a:t>
            </a:r>
            <a:r>
              <a:rPr lang="tr-TR" altLang="tr-TR" sz="2800" dirty="0" err="1" smtClean="0"/>
              <a:t>bortus</a:t>
            </a:r>
            <a:r>
              <a:rPr lang="tr-TR" altLang="tr-TR" sz="2800" dirty="0"/>
              <a:t>, </a:t>
            </a:r>
            <a:endParaRPr lang="tr-TR" altLang="tr-TR" sz="2800" dirty="0" smtClean="0"/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/>
              <a:t>E</a:t>
            </a:r>
            <a:r>
              <a:rPr lang="tr-TR" altLang="tr-TR" sz="2800" dirty="0" smtClean="0"/>
              <a:t>rkeklerde </a:t>
            </a:r>
            <a:r>
              <a:rPr lang="tr-TR" altLang="tr-TR" sz="2800" dirty="0"/>
              <a:t>geçici </a:t>
            </a:r>
            <a:r>
              <a:rPr lang="tr-TR" altLang="tr-TR" sz="2800" dirty="0" err="1"/>
              <a:t>infertilite</a:t>
            </a:r>
            <a:r>
              <a:rPr lang="tr-TR" altLang="tr-TR" sz="2800" dirty="0"/>
              <a:t> </a:t>
            </a:r>
            <a:endParaRPr lang="tr-TR" altLang="tr-TR" sz="2800" dirty="0" smtClean="0"/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Ölüm </a:t>
            </a:r>
            <a:r>
              <a:rPr lang="tr-TR" altLang="tr-TR" sz="2800" dirty="0"/>
              <a:t>oranı </a:t>
            </a:r>
            <a:r>
              <a:rPr lang="tr-TR" altLang="tr-TR" sz="2800" dirty="0" err="1" smtClean="0"/>
              <a:t>üşüktür</a:t>
            </a:r>
            <a:endParaRPr lang="tr-TR" altLang="tr-TR" sz="2800" dirty="0" smtClean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endParaRPr lang="en-US" altLang="tr-TR" sz="28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52159" y="1151166"/>
            <a:ext cx="2392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Klinik Belirtiler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32238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680738" y="1196752"/>
            <a:ext cx="7953713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İnkubasyon</a:t>
            </a:r>
            <a:r>
              <a:rPr lang="tr-TR" altLang="tr-TR" sz="2800" dirty="0" smtClean="0"/>
              <a:t> süresi 1-10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Genel düşkünlük hali,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aniden başlayan ve 2-5 günde kaybolan ateş,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</a:t>
            </a:r>
            <a:r>
              <a:rPr lang="en-US" altLang="tr-TR" sz="2800" dirty="0" err="1" smtClean="0"/>
              <a:t>ubmandibular</a:t>
            </a:r>
            <a:r>
              <a:rPr lang="en-US" altLang="tr-TR" sz="2800" dirty="0" smtClean="0"/>
              <a:t> </a:t>
            </a:r>
            <a:r>
              <a:rPr lang="tr-TR" altLang="tr-TR" sz="2800" dirty="0" smtClean="0"/>
              <a:t>yada </a:t>
            </a:r>
            <a:r>
              <a:rPr lang="en-US" altLang="tr-TR" sz="2800" dirty="0" err="1" smtClean="0"/>
              <a:t>periorbital</a:t>
            </a:r>
            <a:r>
              <a:rPr lang="tr-TR" altLang="tr-TR" sz="2800" dirty="0" smtClean="0"/>
              <a:t> Ödem,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Akciğer </a:t>
            </a:r>
            <a:r>
              <a:rPr lang="tr-TR" altLang="tr-TR" sz="2800" dirty="0" err="1" smtClean="0"/>
              <a:t>anfizemi</a:t>
            </a:r>
            <a:r>
              <a:rPr lang="tr-TR" altLang="tr-TR" sz="2800" dirty="0" smtClean="0"/>
              <a:t>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Yutma refleksinin kaybolması,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Geçici </a:t>
            </a:r>
            <a:r>
              <a:rPr lang="tr-TR" altLang="tr-TR" sz="2800" dirty="0" err="1" smtClean="0"/>
              <a:t>infertilite</a:t>
            </a:r>
            <a:r>
              <a:rPr lang="tr-TR" altLang="tr-TR" sz="2800" dirty="0"/>
              <a:t> </a:t>
            </a:r>
            <a:r>
              <a:rPr lang="tr-TR" altLang="tr-TR" sz="2800" dirty="0" smtClean="0"/>
              <a:t>ve </a:t>
            </a:r>
            <a:r>
              <a:rPr lang="tr-TR" altLang="tr-TR" sz="2800" dirty="0" err="1" smtClean="0"/>
              <a:t>abortus</a:t>
            </a:r>
            <a:endParaRPr lang="tr-TR" altLang="tr-TR" sz="2800" dirty="0" smtClean="0"/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/>
              <a:t>Hastalığın etkin bir tedavisi yoktur. Korunmada vektörlerle mücadele ön plana çıkmaktadır. </a:t>
            </a:r>
          </a:p>
        </p:txBody>
      </p:sp>
    </p:spTree>
    <p:extLst>
      <p:ext uri="{BB962C8B-B14F-4D97-AF65-F5344CB8AC3E}">
        <p14:creationId xmlns:p14="http://schemas.microsoft.com/office/powerpoint/2010/main" val="21032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3501008"/>
            <a:ext cx="8229600" cy="53265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tr-TR" altLang="tr-TR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Akabane</a:t>
            </a:r>
            <a:endParaRPr lang="tr-TR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2.37-3-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62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01844" y="1988840"/>
            <a:ext cx="7953713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err="1" smtClean="0"/>
              <a:t>Genus</a:t>
            </a:r>
            <a:r>
              <a:rPr lang="tr-TR" altLang="tr-TR" sz="2800" dirty="0" smtClean="0"/>
              <a:t>, </a:t>
            </a:r>
            <a:r>
              <a:rPr lang="en-US" altLang="tr-TR" sz="2800" dirty="0" err="1" smtClean="0"/>
              <a:t>Orthobunyavirus</a:t>
            </a:r>
            <a:r>
              <a:rPr lang="tr-TR" altLang="tr-TR" sz="2800" dirty="0" smtClean="0"/>
              <a:t> aile, </a:t>
            </a:r>
            <a:r>
              <a:rPr lang="en-US" altLang="tr-TR" sz="2800" dirty="0" err="1" smtClean="0"/>
              <a:t>Bunyaviridae</a:t>
            </a:r>
            <a:r>
              <a:rPr lang="tr-TR" altLang="tr-TR" sz="2800" dirty="0" smtClean="0"/>
              <a:t>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Sığır, koyun ve keçiler duyarlıdır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err="1"/>
              <a:t>Aedes</a:t>
            </a:r>
            <a:r>
              <a:rPr lang="en-US" altLang="tr-TR" sz="2800" dirty="0"/>
              <a:t>, </a:t>
            </a:r>
            <a:r>
              <a:rPr lang="en-US" altLang="tr-TR" sz="2800" dirty="0" err="1"/>
              <a:t>Culex</a:t>
            </a:r>
            <a:r>
              <a:rPr lang="en-US" altLang="tr-TR" sz="2800" dirty="0"/>
              <a:t>, Anopheles, </a:t>
            </a:r>
            <a:r>
              <a:rPr lang="tr-TR" altLang="tr-TR" sz="2800" dirty="0"/>
              <a:t>genellikle</a:t>
            </a:r>
            <a:r>
              <a:rPr lang="en-US" altLang="tr-TR" sz="2800" dirty="0"/>
              <a:t> </a:t>
            </a:r>
            <a:r>
              <a:rPr lang="en-US" altLang="tr-TR" sz="2800" dirty="0" err="1"/>
              <a:t>Culicoides</a:t>
            </a:r>
            <a:r>
              <a:rPr lang="tr-TR" altLang="tr-TR" sz="2800" dirty="0"/>
              <a:t> türü sineklerle bulaştırılmaktadır</a:t>
            </a:r>
            <a:r>
              <a:rPr lang="en-US" altLang="tr-TR" sz="2800" dirty="0"/>
              <a:t>. </a:t>
            </a:r>
            <a:endParaRPr lang="tr-TR" altLang="tr-TR" sz="2800" dirty="0"/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err="1"/>
              <a:t>Akabane</a:t>
            </a:r>
            <a:r>
              <a:rPr lang="en-US" altLang="tr-TR" sz="2800" dirty="0"/>
              <a:t> </a:t>
            </a:r>
            <a:r>
              <a:rPr lang="tr-TR" altLang="tr-TR" sz="2800" dirty="0"/>
              <a:t>direk temas, </a:t>
            </a:r>
            <a:r>
              <a:rPr lang="tr-TR" altLang="tr-TR" sz="2800" dirty="0" err="1"/>
              <a:t>enfekte</a:t>
            </a:r>
            <a:r>
              <a:rPr lang="tr-TR" altLang="tr-TR" sz="2800" dirty="0"/>
              <a:t> dokular, vücut sıvıları ve alet ekipmanlarla bulaşmamaktadır.</a:t>
            </a:r>
            <a:r>
              <a:rPr lang="en-US" altLang="tr-TR" sz="2800" dirty="0"/>
              <a:t>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endParaRPr lang="en-US" altLang="tr-TR" sz="2800" dirty="0"/>
          </a:p>
        </p:txBody>
      </p:sp>
    </p:spTree>
    <p:extLst>
      <p:ext uri="{BB962C8B-B14F-4D97-AF65-F5344CB8AC3E}">
        <p14:creationId xmlns:p14="http://schemas.microsoft.com/office/powerpoint/2010/main" val="325690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ikdörtgen 6"/>
          <p:cNvSpPr/>
          <p:nvPr/>
        </p:nvSpPr>
        <p:spPr>
          <a:xfrm>
            <a:off x="716196" y="1412776"/>
            <a:ext cx="795371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smtClean="0"/>
              <a:t>1</a:t>
            </a:r>
            <a:r>
              <a:rPr lang="tr-TR" altLang="tr-TR" sz="2800" dirty="0" smtClean="0"/>
              <a:t>-</a:t>
            </a:r>
            <a:r>
              <a:rPr lang="en-US" altLang="tr-TR" sz="2800" dirty="0" smtClean="0"/>
              <a:t>6</a:t>
            </a:r>
            <a:r>
              <a:rPr lang="tr-TR" altLang="tr-TR" sz="2800" dirty="0" smtClean="0"/>
              <a:t> günler arasında </a:t>
            </a:r>
            <a:r>
              <a:rPr lang="tr-TR" altLang="tr-TR" sz="2800" dirty="0" err="1" smtClean="0"/>
              <a:t>viremi</a:t>
            </a:r>
            <a:r>
              <a:rPr lang="tr-TR" altLang="tr-TR" sz="2800" dirty="0" smtClean="0"/>
              <a:t>, 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en-US" altLang="tr-TR" sz="2800" dirty="0" smtClean="0"/>
              <a:t>1</a:t>
            </a:r>
            <a:r>
              <a:rPr lang="tr-TR" altLang="tr-TR" sz="2800" dirty="0" smtClean="0"/>
              <a:t>-</a:t>
            </a:r>
            <a:r>
              <a:rPr lang="en-US" altLang="tr-TR" sz="2800" dirty="0" smtClean="0"/>
              <a:t>9</a:t>
            </a:r>
            <a:r>
              <a:rPr lang="tr-TR" altLang="tr-TR" sz="2800" dirty="0" smtClean="0"/>
              <a:t> günler arasında </a:t>
            </a:r>
          </a:p>
          <a:p>
            <a:pPr marL="950912" lvl="1" indent="-457200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" panose="05000000000000000000" pitchFamily="2" charset="2"/>
              <a:buChar char="§"/>
            </a:pPr>
            <a:r>
              <a:rPr lang="tr-TR" altLang="tr-TR" sz="2800" dirty="0" err="1" smtClean="0"/>
              <a:t>abortus</a:t>
            </a:r>
            <a:r>
              <a:rPr lang="tr-TR" altLang="tr-TR" sz="2800" dirty="0" smtClean="0"/>
              <a:t>, </a:t>
            </a:r>
          </a:p>
          <a:p>
            <a:pPr marL="950912" lvl="1" indent="-457200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" panose="05000000000000000000" pitchFamily="2" charset="2"/>
              <a:buChar char="§"/>
            </a:pPr>
            <a:r>
              <a:rPr lang="tr-TR" altLang="tr-TR" sz="2800" dirty="0" smtClean="0"/>
              <a:t>Ölü/erken/güç doğum</a:t>
            </a:r>
          </a:p>
          <a:p>
            <a:pPr marL="419100" lvl="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 smtClean="0"/>
              <a:t>Emme refleksi kaybı, depresyon, durgunluk, aşırı uyarılma, koordinasyon bozukluğu, iskelet deformasyonları ve körlük</a:t>
            </a:r>
          </a:p>
          <a:p>
            <a:pPr marL="419100" indent="-382588" algn="just" fontAlgn="base">
              <a:spcBef>
                <a:spcPct val="20000"/>
              </a:spcBef>
              <a:spcAft>
                <a:spcPct val="0"/>
              </a:spcAft>
              <a:buClr>
                <a:srgbClr val="6EA0B0"/>
              </a:buClr>
              <a:buSzPct val="80000"/>
              <a:buFont typeface="Wingdings 2" pitchFamily="18" charset="2"/>
              <a:buChar char=""/>
            </a:pPr>
            <a:r>
              <a:rPr lang="tr-TR" altLang="tr-TR" sz="2800" dirty="0"/>
              <a:t>Hastalığın etkin bir tedavisi yoktur. Korunmada vektörlerle mücadele ön plana çıkmaktadır. </a:t>
            </a:r>
            <a:r>
              <a:rPr lang="en-US" altLang="tr-TR" sz="2800" dirty="0" smtClean="0"/>
              <a:t> </a:t>
            </a:r>
            <a:endParaRPr lang="tr-TR" altLang="tr-TR" sz="2800" dirty="0" smtClean="0"/>
          </a:p>
        </p:txBody>
      </p:sp>
      <p:sp>
        <p:nvSpPr>
          <p:cNvPr id="5" name="Metin kutusu 4"/>
          <p:cNvSpPr txBox="1"/>
          <p:nvPr/>
        </p:nvSpPr>
        <p:spPr>
          <a:xfrm>
            <a:off x="1052159" y="905985"/>
            <a:ext cx="2392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Klinik Belirtiler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88766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Metin kutusu 1"/>
          <p:cNvSpPr txBox="1"/>
          <p:nvPr/>
        </p:nvSpPr>
        <p:spPr>
          <a:xfrm>
            <a:off x="1025183" y="2420888"/>
            <a:ext cx="633670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 smtClean="0"/>
              <a:t>Projenin Bütçesi:</a:t>
            </a:r>
            <a:r>
              <a:rPr lang="tr-TR" sz="2800" dirty="0" smtClean="0"/>
              <a:t>   </a:t>
            </a:r>
            <a:r>
              <a:rPr lang="tr-TR" sz="2800" dirty="0" smtClean="0">
                <a:ea typeface="Times New Roman"/>
              </a:rPr>
              <a:t>2.010.000 TL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/>
              <a:t>Proje Başlama Tarihi :  </a:t>
            </a:r>
            <a:r>
              <a:rPr lang="tr-TR" sz="2800" dirty="0"/>
              <a:t> </a:t>
            </a:r>
            <a:r>
              <a:rPr lang="tr-TR" sz="2800" dirty="0">
                <a:ea typeface="Times New Roman"/>
              </a:rPr>
              <a:t>01 OCAK </a:t>
            </a:r>
            <a:r>
              <a:rPr lang="tr-TR" sz="2800" dirty="0" smtClean="0">
                <a:ea typeface="Times New Roman"/>
              </a:rPr>
              <a:t>2015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2800" b="1" dirty="0"/>
              <a:t>Proje Bitiş Tarihi :  </a:t>
            </a:r>
            <a:r>
              <a:rPr lang="tr-TR" sz="2800" dirty="0"/>
              <a:t> </a:t>
            </a:r>
            <a:r>
              <a:rPr lang="tr-TR" sz="2800" dirty="0">
                <a:ea typeface="Times New Roman"/>
              </a:rPr>
              <a:t>31 ARALIK </a:t>
            </a:r>
            <a:r>
              <a:rPr lang="tr-TR" sz="2800" dirty="0" smtClean="0">
                <a:ea typeface="Times New Roman"/>
              </a:rPr>
              <a:t>2019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b="1" dirty="0" smtClean="0"/>
              <a:t>İşbirliği Yapılan Kuruluş : </a:t>
            </a:r>
            <a:r>
              <a:rPr lang="tr-TR" sz="2800" dirty="0" smtClean="0">
                <a:ea typeface="Times New Roman"/>
              </a:rPr>
              <a:t>Dr</a:t>
            </a:r>
            <a:r>
              <a:rPr lang="tr-TR" sz="2800" dirty="0">
                <a:ea typeface="Times New Roman"/>
              </a:rPr>
              <a:t>. Peter KIRKLAND Elizabeth </a:t>
            </a:r>
            <a:r>
              <a:rPr lang="tr-TR" sz="2800" dirty="0" err="1">
                <a:ea typeface="Times New Roman"/>
              </a:rPr>
              <a:t>Macarthur</a:t>
            </a:r>
            <a:r>
              <a:rPr lang="tr-TR" sz="2800" dirty="0">
                <a:ea typeface="Times New Roman"/>
              </a:rPr>
              <a:t> </a:t>
            </a:r>
            <a:r>
              <a:rPr lang="tr-TR" sz="2800" dirty="0" err="1">
                <a:ea typeface="Times New Roman"/>
              </a:rPr>
              <a:t>Agricultural</a:t>
            </a:r>
            <a:r>
              <a:rPr lang="tr-TR" sz="2800" dirty="0">
                <a:ea typeface="Times New Roman"/>
              </a:rPr>
              <a:t> </a:t>
            </a:r>
            <a:r>
              <a:rPr lang="tr-TR" sz="2800" dirty="0" err="1">
                <a:ea typeface="Times New Roman"/>
              </a:rPr>
              <a:t>Institute</a:t>
            </a:r>
            <a:r>
              <a:rPr lang="tr-TR" sz="2800" dirty="0">
                <a:ea typeface="Times New Roman"/>
              </a:rPr>
              <a:t> </a:t>
            </a:r>
            <a:r>
              <a:rPr lang="tr-TR" sz="2800" dirty="0" smtClean="0">
                <a:solidFill>
                  <a:prstClr val="black"/>
                </a:solidFill>
                <a:ea typeface="Times New Roman"/>
              </a:rPr>
              <a:t>Avustralya</a:t>
            </a:r>
            <a:endParaRPr lang="tr-TR" dirty="0"/>
          </a:p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000100" y="2708920"/>
            <a:ext cx="6740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029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Metin kutusu 2"/>
          <p:cNvSpPr txBox="1"/>
          <p:nvPr/>
        </p:nvSpPr>
        <p:spPr>
          <a:xfrm>
            <a:off x="1000100" y="2708920"/>
            <a:ext cx="67402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47837"/>
            <a:ext cx="7467600" cy="336232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683837" y="1081158"/>
            <a:ext cx="5776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Sinek Tuzaklarının Yerleştirileceği İller</a:t>
            </a:r>
            <a:endParaRPr lang="tr-TR" sz="2800" b="1" dirty="0"/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18998"/>
              </p:ext>
            </p:extLst>
          </p:nvPr>
        </p:nvGraphicFramePr>
        <p:xfrm>
          <a:off x="838199" y="5445224"/>
          <a:ext cx="74676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1066800"/>
                <a:gridCol w="1066800"/>
                <a:gridCol w="1066800"/>
                <a:gridCol w="1066800"/>
                <a:gridCol w="1066800"/>
                <a:gridCol w="1066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Marmara</a:t>
                      </a:r>
                      <a:endParaRPr lang="tr-TR" sz="1600" dirty="0"/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Ege</a:t>
                      </a:r>
                      <a:endParaRPr lang="tr-TR" sz="16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Akdeniz</a:t>
                      </a:r>
                      <a:endParaRPr lang="tr-TR" sz="1600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İç </a:t>
                      </a:r>
                      <a:r>
                        <a:rPr lang="tr-TR" sz="1600" dirty="0" err="1" smtClean="0"/>
                        <a:t>anadolu</a:t>
                      </a:r>
                      <a:endParaRPr lang="tr-TR" sz="16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Karadeniz</a:t>
                      </a:r>
                      <a:endParaRPr lang="tr-TR" sz="1600" dirty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D. Anadolu</a:t>
                      </a:r>
                      <a:endParaRPr lang="tr-TR" sz="16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dirty="0" smtClean="0"/>
                        <a:t>GD. Anadolu</a:t>
                      </a:r>
                      <a:endParaRPr lang="tr-TR" sz="1600" dirty="0"/>
                    </a:p>
                  </a:txBody>
                  <a:tcPr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7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052159" y="1124744"/>
            <a:ext cx="3400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Projeden Beklenenler</a:t>
            </a:r>
            <a:endParaRPr kumimoji="0" lang="tr-TR" alt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59014" y="1662679"/>
            <a:ext cx="7632848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err="1" smtClean="0"/>
              <a:t>Viruslarının</a:t>
            </a:r>
            <a:r>
              <a:rPr lang="tr-TR" sz="2800" dirty="0" smtClean="0"/>
              <a:t> epidemiyolojilerinin </a:t>
            </a:r>
            <a:r>
              <a:rPr lang="tr-TR" sz="2800" dirty="0"/>
              <a:t>ortaya konması </a:t>
            </a:r>
            <a:endParaRPr lang="tr-TR" sz="2800" dirty="0" smtClean="0"/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/>
              <a:t>Vektör tespiti ve </a:t>
            </a:r>
            <a:r>
              <a:rPr lang="tr-TR" sz="2800" dirty="0" err="1" smtClean="0"/>
              <a:t>tiplendirilmesi</a:t>
            </a:r>
            <a:endParaRPr lang="tr-TR" sz="2800" dirty="0" smtClean="0"/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/>
              <a:t>Işık tuzaklarının kalıcı olarak yerleştirilmesi </a:t>
            </a:r>
            <a:endParaRPr lang="tr-TR" sz="2800" dirty="0" smtClean="0"/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err="1"/>
              <a:t>Arbovirusların</a:t>
            </a:r>
            <a:r>
              <a:rPr lang="tr-TR" sz="2800" dirty="0"/>
              <a:t> bir arada teşhisinin yapılması </a:t>
            </a:r>
            <a:endParaRPr lang="tr-TR" sz="2800" dirty="0" smtClean="0"/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smtClean="0"/>
              <a:t>İlgili enstitülere entomoloji </a:t>
            </a:r>
            <a:r>
              <a:rPr lang="tr-TR" sz="2800" dirty="0"/>
              <a:t>ve </a:t>
            </a:r>
            <a:r>
              <a:rPr lang="tr-TR" sz="2800" dirty="0" smtClean="0"/>
              <a:t>epidemiyoloji </a:t>
            </a:r>
            <a:r>
              <a:rPr lang="tr-TR" sz="2800" dirty="0"/>
              <a:t>ü</a:t>
            </a:r>
            <a:r>
              <a:rPr lang="tr-TR" sz="2800" dirty="0" smtClean="0"/>
              <a:t>nitelerinin </a:t>
            </a:r>
            <a:r>
              <a:rPr lang="tr-TR" sz="2800" dirty="0"/>
              <a:t>k</a:t>
            </a:r>
            <a:r>
              <a:rPr lang="tr-TR" sz="2800" dirty="0" smtClean="0"/>
              <a:t>urulması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smtClean="0"/>
              <a:t>Üretilecek aşıların </a:t>
            </a:r>
            <a:r>
              <a:rPr lang="tr-TR" sz="2800" dirty="0" err="1"/>
              <a:t>suşlarının</a:t>
            </a:r>
            <a:r>
              <a:rPr lang="tr-TR" sz="2800" dirty="0"/>
              <a:t> belirlenmesi </a:t>
            </a:r>
            <a:endParaRPr lang="tr-TR" sz="2800" dirty="0" smtClean="0"/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err="1"/>
              <a:t>Arbovirusların</a:t>
            </a:r>
            <a:r>
              <a:rPr lang="tr-TR" sz="2800" dirty="0"/>
              <a:t> tanısında </a:t>
            </a:r>
            <a:r>
              <a:rPr lang="tr-TR" sz="2800" dirty="0" smtClean="0"/>
              <a:t>güvenilir ve </a:t>
            </a:r>
            <a:r>
              <a:rPr lang="tr-TR" sz="2800" dirty="0"/>
              <a:t>hızlı </a:t>
            </a:r>
            <a:r>
              <a:rPr lang="tr-TR" sz="2800" dirty="0" smtClean="0"/>
              <a:t>metotların tespiti</a:t>
            </a:r>
          </a:p>
          <a:p>
            <a:pPr marL="457200" indent="-4572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tr-TR" sz="2800" dirty="0" smtClean="0">
                <a:effectLst/>
                <a:ea typeface="Times New Roman"/>
              </a:rPr>
              <a:t>Yetiştiricilerin bilinçlendirilmesi</a:t>
            </a:r>
            <a:endParaRPr lang="tr-TR" sz="2800" dirty="0">
              <a:effectLst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470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666366" y="2348880"/>
            <a:ext cx="79863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err="1" smtClean="0">
                <a:cs typeface="Times New Roman" panose="02020603050405020304" pitchFamily="18" charset="0"/>
              </a:rPr>
              <a:t>Arthropodlarla</a:t>
            </a:r>
            <a:r>
              <a:rPr lang="tr-TR" sz="2800" dirty="0" smtClean="0">
                <a:cs typeface="Times New Roman" panose="02020603050405020304" pitchFamily="18" charset="0"/>
              </a:rPr>
              <a:t> bulaştırılan </a:t>
            </a:r>
            <a:r>
              <a:rPr lang="tr-TR" sz="2800" dirty="0" err="1" smtClean="0">
                <a:cs typeface="Times New Roman" panose="02020603050405020304" pitchFamily="18" charset="0"/>
              </a:rPr>
              <a:t>viruslar</a:t>
            </a:r>
            <a:endParaRPr lang="tr-TR" sz="2800" dirty="0" smtClean="0"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altLang="tr-TR" sz="2800" dirty="0" smtClean="0">
                <a:cs typeface="Times New Roman" panose="02020603050405020304" pitchFamily="18" charset="0"/>
              </a:rPr>
              <a:t>500 den fazla türü bulunmaktadır.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altLang="tr-TR" sz="2800" dirty="0" smtClean="0">
                <a:cs typeface="Times New Roman" panose="02020603050405020304" pitchFamily="18" charset="0"/>
              </a:rPr>
              <a:t>Omurgalılarda ateş, kanama ve </a:t>
            </a:r>
            <a:r>
              <a:rPr lang="tr-TR" altLang="tr-TR" sz="2800" dirty="0" err="1" smtClean="0">
                <a:cs typeface="Times New Roman" panose="02020603050405020304" pitchFamily="18" charset="0"/>
              </a:rPr>
              <a:t>neropatik</a:t>
            </a:r>
            <a:r>
              <a:rPr lang="tr-TR" altLang="tr-TR" sz="2800" dirty="0" smtClean="0">
                <a:cs typeface="Times New Roman" panose="02020603050405020304" pitchFamily="18" charset="0"/>
              </a:rPr>
              <a:t> etki.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altLang="tr-TR" sz="2800" dirty="0"/>
              <a:t>S</a:t>
            </a:r>
            <a:r>
              <a:rPr lang="en-US" altLang="tr-TR" sz="2800" dirty="0" err="1" smtClean="0"/>
              <a:t>ivrisinekler</a:t>
            </a:r>
            <a:r>
              <a:rPr lang="en-US" altLang="tr-TR" sz="2800" dirty="0"/>
              <a:t>, </a:t>
            </a:r>
            <a:r>
              <a:rPr lang="en-US" altLang="tr-TR" sz="2800" dirty="0" err="1"/>
              <a:t>culicoidesler</a:t>
            </a:r>
            <a:r>
              <a:rPr lang="en-US" altLang="tr-TR" sz="2800" dirty="0"/>
              <a:t>, </a:t>
            </a:r>
            <a:r>
              <a:rPr lang="en-US" altLang="tr-TR" sz="2800" dirty="0" err="1"/>
              <a:t>tatarcıklar</a:t>
            </a:r>
            <a:r>
              <a:rPr lang="en-US" altLang="tr-TR" sz="2800" dirty="0"/>
              <a:t> </a:t>
            </a:r>
            <a:r>
              <a:rPr lang="en-US" altLang="tr-TR" sz="2800" dirty="0" err="1" smtClean="0"/>
              <a:t>ve</a:t>
            </a:r>
            <a:r>
              <a:rPr lang="tr-TR" altLang="tr-TR" sz="2800" dirty="0" smtClean="0"/>
              <a:t> </a:t>
            </a:r>
            <a:r>
              <a:rPr lang="en-US" altLang="tr-TR" sz="2800" dirty="0" err="1" smtClean="0"/>
              <a:t>keneler</a:t>
            </a:r>
            <a:r>
              <a:rPr lang="en-US" altLang="tr-TR" sz="2800" dirty="0" smtClean="0"/>
              <a:t> </a:t>
            </a:r>
            <a:r>
              <a:rPr lang="en-US" altLang="tr-TR" sz="2800" dirty="0" err="1"/>
              <a:t>tarafından</a:t>
            </a:r>
            <a:r>
              <a:rPr lang="en-US" altLang="tr-TR" sz="2800" dirty="0"/>
              <a:t> </a:t>
            </a:r>
            <a:r>
              <a:rPr lang="en-US" altLang="tr-TR" sz="2800" dirty="0" err="1"/>
              <a:t>nakledilirler</a:t>
            </a:r>
            <a:r>
              <a:rPr lang="en-US" altLang="tr-TR" sz="2800" dirty="0"/>
              <a:t>.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1187624" y="1790232"/>
            <a:ext cx="2627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ARBOVİRUSLAR: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300492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549054" y="2973145"/>
            <a:ext cx="781560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lvl="0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tr-TR" altLang="tr-TR" sz="2800" dirty="0" smtClean="0">
                <a:cs typeface="Times New Roman" panose="02020603050405020304" pitchFamily="18" charset="0"/>
              </a:rPr>
              <a:t>Riskli illerde </a:t>
            </a:r>
            <a:r>
              <a:rPr kumimoji="0" lang="tr-TR" alt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BEF ve LSD izlenmesi ve erken uyarı sisteminin oluşturulması çalışmaları devam etmektedir.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alt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755576" y="1700808"/>
            <a:ext cx="27194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SAHA ÇALIŞMASI</a:t>
            </a:r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202673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5536" y="2059684"/>
            <a:ext cx="8103633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914400" lvl="1" indent="-457200"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tr-TR" altLang="tr-TR" sz="2800" dirty="0" smtClean="0">
                <a:cs typeface="Times New Roman" panose="02020603050405020304" pitchFamily="18" charset="0"/>
              </a:rPr>
              <a:t>Adana VKEM ve </a:t>
            </a:r>
            <a:r>
              <a:rPr lang="tr-TR" altLang="tr-TR" sz="2800" dirty="0">
                <a:cs typeface="Times New Roman" panose="02020603050405020304" pitchFamily="18" charset="0"/>
              </a:rPr>
              <a:t>Etlik </a:t>
            </a:r>
            <a:r>
              <a:rPr lang="tr-TR" altLang="tr-TR" sz="2800" dirty="0" smtClean="0">
                <a:cs typeface="Times New Roman" panose="02020603050405020304" pitchFamily="18" charset="0"/>
              </a:rPr>
              <a:t>VKMAEM </a:t>
            </a:r>
            <a:r>
              <a:rPr lang="tr-TR" altLang="tr-TR" sz="2800" dirty="0">
                <a:cs typeface="Times New Roman" panose="02020603050405020304" pitchFamily="18" charset="0"/>
              </a:rPr>
              <a:t>tarafından bir ön çalışma </a:t>
            </a:r>
            <a:r>
              <a:rPr lang="tr-TR" altLang="tr-TR" sz="2800" dirty="0" smtClean="0">
                <a:cs typeface="Times New Roman" panose="02020603050405020304" pitchFamily="18" charset="0"/>
              </a:rPr>
              <a:t>başlatılmıştır. 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tr-TR" altLang="tr-TR" sz="2800" dirty="0" smtClean="0">
                <a:cs typeface="Times New Roman" panose="02020603050405020304" pitchFamily="18" charset="0"/>
              </a:rPr>
              <a:t>Sinek </a:t>
            </a:r>
            <a:r>
              <a:rPr lang="tr-TR" altLang="tr-TR" sz="2800" dirty="0">
                <a:cs typeface="Times New Roman" panose="02020603050405020304" pitchFamily="18" charset="0"/>
              </a:rPr>
              <a:t>tuzaklarının kurulması, 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tr-TR" altLang="tr-TR" sz="2800" dirty="0" err="1" smtClean="0">
                <a:cs typeface="Times New Roman" panose="02020603050405020304" pitchFamily="18" charset="0"/>
              </a:rPr>
              <a:t>Virüsların</a:t>
            </a:r>
            <a:r>
              <a:rPr lang="tr-TR" altLang="tr-TR" sz="2800" dirty="0" smtClean="0">
                <a:cs typeface="Times New Roman" panose="02020603050405020304" pitchFamily="18" charset="0"/>
              </a:rPr>
              <a:t> </a:t>
            </a:r>
            <a:r>
              <a:rPr lang="tr-TR" altLang="tr-TR" sz="2800" dirty="0">
                <a:cs typeface="Times New Roman" panose="02020603050405020304" pitchFamily="18" charset="0"/>
              </a:rPr>
              <a:t>varlığının kontrol edilmesi, </a:t>
            </a:r>
          </a:p>
          <a:p>
            <a:pPr marL="1371600" lvl="2" indent="-4572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tr-TR" altLang="tr-TR" sz="2800" dirty="0" smtClean="0">
                <a:cs typeface="Times New Roman" panose="02020603050405020304" pitchFamily="18" charset="0"/>
              </a:rPr>
              <a:t>Hayvanlarda </a:t>
            </a:r>
            <a:r>
              <a:rPr lang="tr-TR" altLang="tr-TR" sz="2800" dirty="0">
                <a:cs typeface="Times New Roman" panose="02020603050405020304" pitchFamily="18" charset="0"/>
              </a:rPr>
              <a:t>antikor pozitiflik değişiminin </a:t>
            </a:r>
            <a:r>
              <a:rPr lang="tr-TR" altLang="tr-TR" sz="2800" dirty="0" smtClean="0">
                <a:cs typeface="Times New Roman" panose="02020603050405020304" pitchFamily="18" charset="0"/>
              </a:rPr>
              <a:t>izlenmesi.</a:t>
            </a:r>
            <a:endParaRPr kumimoji="0" lang="tr-TR" alt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85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 txBox="1">
            <a:spLocks noChangeArrowheads="1"/>
          </p:cNvSpPr>
          <p:nvPr/>
        </p:nvSpPr>
        <p:spPr bwMode="auto">
          <a:xfrm>
            <a:off x="1617784" y="3200400"/>
            <a:ext cx="604910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tr-TR" sz="2300">
                <a:solidFill>
                  <a:schemeClr val="bg1"/>
                </a:solidFill>
              </a:rPr>
              <a:t>TEŞEKKÜRLER</a:t>
            </a:r>
          </a:p>
        </p:txBody>
      </p:sp>
      <p:sp>
        <p:nvSpPr>
          <p:cNvPr id="41987" name="Rectangle 6"/>
          <p:cNvSpPr txBox="1">
            <a:spLocks noChangeArrowheads="1"/>
          </p:cNvSpPr>
          <p:nvPr/>
        </p:nvSpPr>
        <p:spPr bwMode="auto">
          <a:xfrm>
            <a:off x="3587262" y="6248400"/>
            <a:ext cx="218049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en-US" altLang="tr-TR" sz="1000">
                <a:solidFill>
                  <a:schemeClr val="bg1"/>
                </a:solidFill>
              </a:rPr>
              <a:t>www.gsb.gov.tr</a:t>
            </a:r>
          </a:p>
        </p:txBody>
      </p:sp>
      <p:pic>
        <p:nvPicPr>
          <p:cNvPr id="41988" name="Picture 5" descr="2.37-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562708" y="4652963"/>
            <a:ext cx="60491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>
                <a:solidFill>
                  <a:schemeClr val="bg1"/>
                </a:solidFill>
              </a:rPr>
              <a:t>Sabrınız ve ilginiz için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ikdörtgen 8"/>
          <p:cNvSpPr/>
          <p:nvPr/>
        </p:nvSpPr>
        <p:spPr>
          <a:xfrm>
            <a:off x="542536" y="2616020"/>
            <a:ext cx="798634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cs typeface="Times New Roman" panose="02020603050405020304" pitchFamily="18" charset="0"/>
              </a:rPr>
              <a:t>Büyük </a:t>
            </a:r>
            <a:r>
              <a:rPr lang="tr-TR" sz="2800" dirty="0">
                <a:cs typeface="Times New Roman" panose="02020603050405020304" pitchFamily="18" charset="0"/>
              </a:rPr>
              <a:t>bölümü </a:t>
            </a:r>
            <a:r>
              <a:rPr lang="tr-TR" sz="2800" dirty="0" err="1">
                <a:cs typeface="Times New Roman" panose="02020603050405020304" pitchFamily="18" charset="0"/>
              </a:rPr>
              <a:t>asemptomatik</a:t>
            </a:r>
            <a:endParaRPr lang="tr-TR" sz="2800" dirty="0"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cs typeface="Times New Roman" panose="02020603050405020304" pitchFamily="18" charset="0"/>
              </a:rPr>
              <a:t>Hafif </a:t>
            </a:r>
            <a:r>
              <a:rPr lang="tr-TR" sz="2800" dirty="0">
                <a:cs typeface="Times New Roman" panose="02020603050405020304" pitchFamily="18" charset="0"/>
              </a:rPr>
              <a:t>hastalık tablosu (ateş, genel sistemik belirtiler, döküntülü +/-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cs typeface="Times New Roman" panose="02020603050405020304" pitchFamily="18" charset="0"/>
              </a:rPr>
              <a:t>Ansefalit </a:t>
            </a:r>
            <a:r>
              <a:rPr lang="tr-TR" sz="2800" dirty="0">
                <a:cs typeface="Times New Roman" panose="02020603050405020304" pitchFamily="18" charset="0"/>
              </a:rPr>
              <a:t>(yüksek </a:t>
            </a:r>
            <a:r>
              <a:rPr lang="tr-TR" sz="2800" dirty="0" err="1">
                <a:cs typeface="Times New Roman" panose="02020603050405020304" pitchFamily="18" charset="0"/>
              </a:rPr>
              <a:t>mortalite</a:t>
            </a:r>
            <a:r>
              <a:rPr lang="tr-TR" sz="2800" dirty="0">
                <a:cs typeface="Times New Roman" panose="02020603050405020304" pitchFamily="18" charset="0"/>
              </a:rPr>
              <a:t> </a:t>
            </a:r>
            <a:r>
              <a:rPr lang="tr-TR" sz="2800" dirty="0" smtClean="0">
                <a:cs typeface="Times New Roman" panose="02020603050405020304" pitchFamily="18" charset="0"/>
              </a:rPr>
              <a:t>riski</a:t>
            </a:r>
            <a:r>
              <a:rPr lang="tr-TR" sz="2800" dirty="0"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9853" y="1700808"/>
            <a:ext cx="5980150" cy="504056"/>
          </a:xfrm>
        </p:spPr>
        <p:txBody>
          <a:bodyPr>
            <a:normAutofit fontScale="90000"/>
          </a:bodyPr>
          <a:lstStyle/>
          <a:p>
            <a:pPr algn="l"/>
            <a:r>
              <a:rPr lang="tr-TR" altLang="tr-TR" sz="4000" dirty="0"/>
              <a:t/>
            </a:r>
            <a:br>
              <a:rPr lang="tr-TR" altLang="tr-TR" sz="4000" dirty="0"/>
            </a:br>
            <a:r>
              <a:rPr lang="tr-TR" altLang="tr-TR" sz="3100" b="1" dirty="0">
                <a:latin typeface="+mn-lt"/>
              </a:rPr>
              <a:t>ARBOVİRÜS </a:t>
            </a:r>
            <a:r>
              <a:rPr lang="tr-TR" altLang="tr-TR" sz="3100" b="1" dirty="0" smtClean="0">
                <a:latin typeface="+mn-lt"/>
              </a:rPr>
              <a:t>ENFEKSİYONLARI:</a:t>
            </a:r>
            <a:r>
              <a:rPr lang="tr-TR" altLang="tr-TR" sz="4000" b="0" dirty="0"/>
              <a:t/>
            </a:r>
            <a:br>
              <a:rPr lang="tr-TR" altLang="tr-TR" sz="4000" b="0" dirty="0"/>
            </a:br>
            <a:endParaRPr lang="tr-TR" altLang="tr-TR" sz="4000" b="0" dirty="0"/>
          </a:p>
        </p:txBody>
      </p:sp>
    </p:spTree>
    <p:extLst>
      <p:ext uri="{BB962C8B-B14F-4D97-AF65-F5344CB8AC3E}">
        <p14:creationId xmlns:p14="http://schemas.microsoft.com/office/powerpoint/2010/main" val="1920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Rot="1" noChangeArrowheads="1"/>
          </p:cNvSpPr>
          <p:nvPr/>
        </p:nvSpPr>
        <p:spPr>
          <a:xfrm>
            <a:off x="1052159" y="1484784"/>
            <a:ext cx="598015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altLang="tr-TR" sz="2800" dirty="0" smtClean="0">
                <a:latin typeface="+mn-lt"/>
              </a:rPr>
              <a:t/>
            </a:r>
            <a:br>
              <a:rPr lang="tr-TR" altLang="tr-TR" sz="2800" dirty="0" smtClean="0">
                <a:latin typeface="+mn-lt"/>
              </a:rPr>
            </a:br>
            <a:r>
              <a:rPr lang="tr-TR" altLang="tr-TR" sz="2800" b="1" dirty="0" smtClean="0">
                <a:latin typeface="+mn-lt"/>
              </a:rPr>
              <a:t>TEDAVİ-KORUNMA:</a:t>
            </a:r>
            <a:r>
              <a:rPr lang="tr-TR" altLang="tr-TR" sz="2800" dirty="0" smtClean="0">
                <a:latin typeface="+mn-lt"/>
              </a:rPr>
              <a:t/>
            </a:r>
            <a:br>
              <a:rPr lang="tr-TR" altLang="tr-TR" sz="2800" dirty="0" smtClean="0">
                <a:latin typeface="+mn-lt"/>
              </a:rPr>
            </a:br>
            <a:endParaRPr lang="tr-TR" altLang="tr-TR" sz="2800" dirty="0">
              <a:latin typeface="+mn-lt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869263" y="2060848"/>
            <a:ext cx="79863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cs typeface="Times New Roman" panose="02020603050405020304" pitchFamily="18" charset="0"/>
              </a:rPr>
              <a:t>Spesifik tedavi yok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tr-TR" sz="2800" dirty="0" smtClean="0">
                <a:cs typeface="Times New Roman" panose="02020603050405020304" pitchFamily="18" charset="0"/>
              </a:rPr>
              <a:t>Korunma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 smtClean="0">
                <a:cs typeface="Times New Roman" panose="02020603050405020304" pitchFamily="18" charset="0"/>
              </a:rPr>
              <a:t>Vektör mücadelesi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 smtClean="0">
                <a:cs typeface="Times New Roman" panose="02020603050405020304" pitchFamily="18" charset="0"/>
              </a:rPr>
              <a:t>Mihrak aşılaması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 smtClean="0">
                <a:cs typeface="Times New Roman" panose="02020603050405020304" pitchFamily="18" charset="0"/>
              </a:rPr>
              <a:t>Mihrakta dezenfeksiyon</a:t>
            </a:r>
          </a:p>
          <a:p>
            <a:pPr marL="914400" lvl="1" indent="-457200" algn="just">
              <a:buFont typeface="Wingdings" panose="05000000000000000000" pitchFamily="2" charset="2"/>
              <a:buChar char="§"/>
            </a:pPr>
            <a:r>
              <a:rPr lang="tr-TR" sz="2800" dirty="0" smtClean="0">
                <a:cs typeface="Times New Roman" panose="02020603050405020304" pitchFamily="18" charset="0"/>
              </a:rPr>
              <a:t>Hayvan hareketleri kontrolü</a:t>
            </a:r>
          </a:p>
        </p:txBody>
      </p:sp>
    </p:spTree>
    <p:extLst>
      <p:ext uri="{BB962C8B-B14F-4D97-AF65-F5344CB8AC3E}">
        <p14:creationId xmlns:p14="http://schemas.microsoft.com/office/powerpoint/2010/main" val="220885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475656" y="3212976"/>
            <a:ext cx="5980150" cy="504056"/>
          </a:xfrm>
        </p:spPr>
        <p:txBody>
          <a:bodyPr>
            <a:normAutofit fontScale="90000"/>
          </a:bodyPr>
          <a:lstStyle/>
          <a:p>
            <a:r>
              <a:rPr lang="tr-TR" altLang="tr-TR" sz="4000" dirty="0"/>
              <a:t/>
            </a:r>
            <a:br>
              <a:rPr lang="tr-TR" altLang="tr-TR" sz="4000" dirty="0"/>
            </a:br>
            <a:r>
              <a:rPr lang="tr-TR" altLang="tr-TR" sz="3100" b="1" dirty="0" smtClean="0">
                <a:latin typeface="+mn-lt"/>
              </a:rPr>
              <a:t>ÜLKEMİZDEKİ DURUM</a:t>
            </a:r>
            <a:r>
              <a:rPr lang="tr-TR" altLang="tr-TR" sz="4000" b="0" dirty="0"/>
              <a:t/>
            </a:r>
            <a:br>
              <a:rPr lang="tr-TR" altLang="tr-TR" sz="4000" b="0" dirty="0"/>
            </a:br>
            <a:endParaRPr lang="tr-TR" altLang="tr-TR" sz="4000" b="0" dirty="0"/>
          </a:p>
        </p:txBody>
      </p:sp>
    </p:spTree>
    <p:extLst>
      <p:ext uri="{BB962C8B-B14F-4D97-AF65-F5344CB8AC3E}">
        <p14:creationId xmlns:p14="http://schemas.microsoft.com/office/powerpoint/2010/main" val="209458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etin kutusu 4"/>
          <p:cNvSpPr txBox="1"/>
          <p:nvPr/>
        </p:nvSpPr>
        <p:spPr>
          <a:xfrm>
            <a:off x="786630" y="1655222"/>
            <a:ext cx="7575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SIĞIRLARIN NODÜLER EKZANTEMİ-</a:t>
            </a:r>
            <a:r>
              <a:rPr lang="tr-TR" sz="2000" b="1" dirty="0" err="1" smtClean="0"/>
              <a:t>Lumpy</a:t>
            </a:r>
            <a:r>
              <a:rPr lang="tr-TR" sz="2000" b="1" dirty="0" smtClean="0"/>
              <a:t> Skin </a:t>
            </a:r>
            <a:r>
              <a:rPr lang="tr-TR" sz="2000" b="1" dirty="0" err="1" smtClean="0"/>
              <a:t>Disease</a:t>
            </a:r>
            <a:r>
              <a:rPr lang="tr-TR" b="1" dirty="0" smtClean="0"/>
              <a:t>:</a:t>
            </a:r>
            <a:endParaRPr lang="tr-TR" b="1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614" y="2291638"/>
            <a:ext cx="7466667" cy="3361905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2915816" y="5949280"/>
            <a:ext cx="290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2011-2014 hastalık çıkan iller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98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etin kutusu 4"/>
          <p:cNvSpPr txBox="1"/>
          <p:nvPr/>
        </p:nvSpPr>
        <p:spPr>
          <a:xfrm>
            <a:off x="786630" y="1655222"/>
            <a:ext cx="2618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 smtClean="0"/>
              <a:t>MAVİDİL-</a:t>
            </a:r>
            <a:r>
              <a:rPr lang="tr-TR" b="1" dirty="0" smtClean="0"/>
              <a:t>Blue </a:t>
            </a:r>
            <a:r>
              <a:rPr lang="tr-TR" b="1" dirty="0" err="1" smtClean="0"/>
              <a:t>Tong</a:t>
            </a:r>
            <a:r>
              <a:rPr lang="tr-TR" b="1" dirty="0" smtClean="0"/>
              <a:t>:</a:t>
            </a:r>
            <a:endParaRPr lang="tr-TR" b="1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6" y="2348880"/>
            <a:ext cx="7466667" cy="336190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915816" y="5949280"/>
            <a:ext cx="290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2011-2014 hastalık çıkan iller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5571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/>
          <p:cNvCxnSpPr>
            <a:cxnSpLocks noChangeShapeType="1"/>
          </p:cNvCxnSpPr>
          <p:nvPr/>
        </p:nvCxnSpPr>
        <p:spPr bwMode="auto">
          <a:xfrm>
            <a:off x="1000100" y="714356"/>
            <a:ext cx="7669810" cy="8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9" name="Picture 6" descr="2.37-3-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"/>
            <a:ext cx="1052159" cy="98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Metin kutusu 4"/>
          <p:cNvSpPr txBox="1"/>
          <p:nvPr/>
        </p:nvSpPr>
        <p:spPr>
          <a:xfrm>
            <a:off x="786630" y="1655222"/>
            <a:ext cx="7383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altLang="tr-TR" sz="2800" b="1" dirty="0" smtClean="0">
                <a:cs typeface="Times New Roman" panose="02020603050405020304" pitchFamily="18" charset="0"/>
              </a:rPr>
              <a:t>GEYİKLERİN E. H. HASTALIĞI</a:t>
            </a:r>
            <a:r>
              <a:rPr lang="tr-TR" altLang="tr-TR" b="1" dirty="0" smtClean="0">
                <a:cs typeface="Times New Roman" panose="02020603050405020304" pitchFamily="18" charset="0"/>
              </a:rPr>
              <a:t>-</a:t>
            </a:r>
            <a:r>
              <a:rPr lang="en-US" altLang="tr-TR" b="1" dirty="0" smtClean="0">
                <a:cs typeface="Times New Roman" panose="02020603050405020304" pitchFamily="18" charset="0"/>
              </a:rPr>
              <a:t>Epizootic </a:t>
            </a:r>
            <a:r>
              <a:rPr lang="tr-TR" altLang="tr-TR" b="1" dirty="0">
                <a:cs typeface="Times New Roman" panose="02020603050405020304" pitchFamily="18" charset="0"/>
              </a:rPr>
              <a:t>H</a:t>
            </a:r>
            <a:r>
              <a:rPr lang="en-US" altLang="tr-TR" b="1" dirty="0" err="1">
                <a:cs typeface="Times New Roman" panose="02020603050405020304" pitchFamily="18" charset="0"/>
              </a:rPr>
              <a:t>emorrhagic</a:t>
            </a:r>
            <a:r>
              <a:rPr lang="en-US" altLang="tr-TR" b="1" dirty="0">
                <a:cs typeface="Times New Roman" panose="02020603050405020304" pitchFamily="18" charset="0"/>
              </a:rPr>
              <a:t> </a:t>
            </a:r>
            <a:r>
              <a:rPr lang="tr-TR" altLang="tr-TR" b="1" dirty="0">
                <a:cs typeface="Times New Roman" panose="02020603050405020304" pitchFamily="18" charset="0"/>
              </a:rPr>
              <a:t>D</a:t>
            </a:r>
            <a:r>
              <a:rPr lang="en-US" altLang="tr-TR" b="1" dirty="0" err="1" smtClean="0">
                <a:cs typeface="Times New Roman" panose="02020603050405020304" pitchFamily="18" charset="0"/>
              </a:rPr>
              <a:t>isease</a:t>
            </a:r>
            <a:r>
              <a:rPr lang="tr-TR" b="1" dirty="0" smtClean="0"/>
              <a:t>:</a:t>
            </a:r>
            <a:endParaRPr lang="tr-TR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17" y="2348880"/>
            <a:ext cx="7466667" cy="3361905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915816" y="5949280"/>
            <a:ext cx="2902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2011-2014 hastalık çıkan iller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439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4314</TotalTime>
  <Words>842</Words>
  <Application>Microsoft Office PowerPoint</Application>
  <PresentationFormat>Ekran Gösterisi (4:3)</PresentationFormat>
  <Paragraphs>160</Paragraphs>
  <Slides>32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 Vektörel Hastalıklarla Mücadele ve Erken Uyarı Sisteminin Kurulması   </vt:lpstr>
      <vt:lpstr>PowerPoint Sunusu</vt:lpstr>
      <vt:lpstr>PowerPoint Sunusu</vt:lpstr>
      <vt:lpstr> ARBOVİRÜS ENFEKSİYONLARI: </vt:lpstr>
      <vt:lpstr>PowerPoint Sunusu</vt:lpstr>
      <vt:lpstr> ÜLKEMİZDEKİ DURUM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Tevfik FIRAT</dc:creator>
  <cp:lastModifiedBy>Visal KAYACIK</cp:lastModifiedBy>
  <cp:revision>392</cp:revision>
  <cp:lastPrinted>2014-01-27T12:24:10Z</cp:lastPrinted>
  <dcterms:created xsi:type="dcterms:W3CDTF">2013-03-21T13:19:44Z</dcterms:created>
  <dcterms:modified xsi:type="dcterms:W3CDTF">2014-06-30T07:31:48Z</dcterms:modified>
</cp:coreProperties>
</file>